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7"/>
  </p:notesMasterIdLst>
  <p:sldIdLst>
    <p:sldId id="256" r:id="rId3"/>
    <p:sldId id="261" r:id="rId4"/>
    <p:sldId id="260" r:id="rId5"/>
    <p:sldId id="262" r:id="rId6"/>
    <p:sldId id="263" r:id="rId7"/>
    <p:sldId id="264" r:id="rId8"/>
    <p:sldId id="265" r:id="rId9"/>
    <p:sldId id="274" r:id="rId10"/>
    <p:sldId id="267" r:id="rId11"/>
    <p:sldId id="277" r:id="rId12"/>
    <p:sldId id="268" r:id="rId13"/>
    <p:sldId id="270" r:id="rId14"/>
    <p:sldId id="271" r:id="rId15"/>
    <p:sldId id="278" r:id="rId16"/>
    <p:sldId id="272" r:id="rId17"/>
    <p:sldId id="279" r:id="rId18"/>
    <p:sldId id="280" r:id="rId19"/>
    <p:sldId id="282" r:id="rId20"/>
    <p:sldId id="285" r:id="rId21"/>
    <p:sldId id="284" r:id="rId22"/>
    <p:sldId id="283" r:id="rId23"/>
    <p:sldId id="273" r:id="rId24"/>
    <p:sldId id="281" r:id="rId25"/>
    <p:sldId id="258" r:id="rId26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>
        <p:scale>
          <a:sx n="82" d="100"/>
          <a:sy n="82" d="100"/>
        </p:scale>
        <p:origin x="-2454" y="-11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2D561-3D4D-4131-B9FA-1807A8744298}" type="datetimeFigureOut">
              <a:rPr lang="pt-BR" smtClean="0"/>
              <a:pPr/>
              <a:t>09/09/2026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DF1B6-7234-4D0A-8187-59682625FB4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DF1B6-7234-4D0A-8187-59682625FB41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685800" y="1275606"/>
            <a:ext cx="7772400" cy="1368151"/>
          </a:xfrm>
        </p:spPr>
        <p:txBody>
          <a:bodyPr>
            <a:normAutofit/>
          </a:bodyPr>
          <a:lstStyle>
            <a:lvl1pPr>
              <a:defRPr sz="5400" b="1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Subtítulo mestre</a:t>
            </a:r>
          </a:p>
        </p:txBody>
      </p:sp>
      <p:pic>
        <p:nvPicPr>
          <p:cNvPr id="5" name="Imagem 4" descr="Prancheta 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rancheta 1 cópia 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771549"/>
            <a:ext cx="5486400" cy="27741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685800" y="1275606"/>
            <a:ext cx="7772400" cy="13681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400" b="1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Subtítulo mestre</a:t>
            </a:r>
          </a:p>
        </p:txBody>
      </p:sp>
      <p:pic>
        <p:nvPicPr>
          <p:cNvPr id="5" name="Imagem 4" descr="Prancheta 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rancheta 1 cópia 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771549"/>
            <a:ext cx="5486400" cy="2774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 descr="cremerj-apresentacao-positivo-lgpd-2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m 7" descr="Prancheta 1 cópia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7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Prancheta 1 cópia 3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2083542"/>
            <a:ext cx="38169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+mj-lt"/>
                <a:cs typeface="Calibri" pitchFamily="34" charset="0"/>
              </a:rPr>
              <a:t>Resultados dos primeiros </a:t>
            </a:r>
            <a:r>
              <a:rPr lang="pt-BR" sz="4000" dirty="0" smtClean="0">
                <a:latin typeface="+mj-lt"/>
                <a:cs typeface="Calibri" pitchFamily="34" charset="0"/>
              </a:rPr>
              <a:t>220 </a:t>
            </a:r>
            <a:r>
              <a:rPr lang="pt-BR" sz="4000" dirty="0">
                <a:latin typeface="+mj-lt"/>
                <a:cs typeface="Calibri" pitchFamily="34" charset="0"/>
              </a:rPr>
              <a:t>dias </a:t>
            </a:r>
            <a:r>
              <a:rPr lang="pt-BR" sz="2800" dirty="0">
                <a:latin typeface="+mj-lt"/>
                <a:cs typeface="Calibri" pitchFamily="34" charset="0"/>
              </a:rPr>
              <a:t>da nova diretoria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14348" y="3977356"/>
            <a:ext cx="334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Antônio Braga</a:t>
            </a:r>
          </a:p>
          <a:p>
            <a:r>
              <a:rPr lang="pt-BR" sz="12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Presidente do CREMERJ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5536" y="1260000"/>
            <a:ext cx="46765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>
                <a:latin typeface="Arial" pitchFamily="34" charset="0"/>
                <a:cs typeface="Arial" pitchFamily="34" charset="0"/>
              </a:rPr>
              <a:t>O CREMERJ apresenta este relatório ao CFM, consolidando informações sobre o desempenho institucional no contexto de pós-intervenção, de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20 de janeiro a 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31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de 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agosto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de 2026.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>
                <a:latin typeface="Arial" pitchFamily="34" charset="0"/>
                <a:cs typeface="Arial" pitchFamily="34" charset="0"/>
              </a:rPr>
              <a:t>O documento reforça o comprometimento com a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transparência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, a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prestação de contas e a regularidade administrativa.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>
                <a:latin typeface="Arial" pitchFamily="34" charset="0"/>
                <a:cs typeface="Arial" pitchFamily="34" charset="0"/>
              </a:rPr>
              <a:t>Além disso, o relatório reitera a adesão aos princípios da </a:t>
            </a:r>
            <a:r>
              <a:rPr lang="pt-BR" sz="1200" b="1" dirty="0">
                <a:latin typeface="Arial" pitchFamily="34" charset="0"/>
                <a:cs typeface="Arial" pitchFamily="34" charset="0"/>
              </a:rPr>
              <a:t>publicidade, eficiência e governança</a:t>
            </a:r>
            <a:r>
              <a:rPr lang="pt-BR" sz="1200" dirty="0">
                <a:latin typeface="Arial" pitchFamily="34" charset="0"/>
                <a:cs typeface="Arial" pitchFamily="34" charset="0"/>
              </a:rPr>
              <a:t>, visando o aperfeiçoamento de todas as atividades da autarquia.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95536" y="72000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latin typeface="Arial" pitchFamily="34" charset="0"/>
                <a:cs typeface="Arial" pitchFamily="34" charset="0"/>
              </a:rPr>
              <a:t>INTRODUÇÃO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3887" y="464468"/>
            <a:ext cx="3409000" cy="4045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1707654"/>
            <a:ext cx="353352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433 solicitações PF em andamento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PF: 242 Especialidades; 103 Pré-Médico; 51 Área de Atuação.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588 solicitações PJ em andamento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PJ: 455 Pré-Prestador; 73 Renovação; 30 Alteração Contratual.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Prazos de atendimento normalizados nos serviços de PF e PJ.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72000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REGISTRO </a:t>
            </a:r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MÉDICO + CREMERJ CONECTA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771550"/>
            <a:ext cx="4644008" cy="198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ixaDeTexto 6"/>
          <p:cNvSpPr txBox="1"/>
          <p:nvPr/>
        </p:nvSpPr>
        <p:spPr>
          <a:xfrm>
            <a:off x="4860032" y="3022089"/>
            <a:ext cx="35335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CREMERJ Conecta: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1070 médicos;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635 estudantes/formandos atendidos; 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13 ações/edições entre abril e julho.</a:t>
            </a:r>
            <a:endParaRPr lang="pt-BR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5536" y="2026505"/>
            <a:ext cx="4319340" cy="2911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Ampliação para </a:t>
            </a:r>
            <a:r>
              <a:rPr lang="pt-BR" sz="1200" b="1" dirty="0" smtClean="0"/>
              <a:t>11 </a:t>
            </a:r>
            <a:r>
              <a:rPr lang="pt-BR" sz="1200" b="1" dirty="0" err="1" smtClean="0"/>
              <a:t>teledigifonistas</a:t>
            </a:r>
            <a:r>
              <a:rPr lang="pt-BR" sz="1200" b="1" dirty="0" smtClean="0"/>
              <a:t>, em dois turnos</a:t>
            </a:r>
            <a:r>
              <a:rPr lang="pt-BR" sz="1200" dirty="0" smtClean="0"/>
              <a:t>, das 9h às 18h (Processo de Dispensa – empresa pública MGS), com redução de tempo médio de atendimento e espera;</a:t>
            </a:r>
          </a:p>
          <a:p>
            <a:pPr>
              <a:spcAft>
                <a:spcPts val="1100"/>
              </a:spcAft>
              <a:defRPr sz="1800"/>
            </a:pPr>
            <a:r>
              <a:rPr lang="pt-BR" sz="1200" dirty="0" smtClean="0"/>
              <a:t>• </a:t>
            </a:r>
            <a:r>
              <a:rPr lang="pt-BR" sz="1200" b="1" dirty="0" smtClean="0"/>
              <a:t>Primeiro nível de atendimento</a:t>
            </a:r>
            <a:r>
              <a:rPr lang="pt-BR" sz="1200" dirty="0" smtClean="0"/>
              <a:t> passa a ser realizado pela equipe terceirizada, enquanto os servidores permanecem concentrados no tratamento das demandas de maior complexidade;</a:t>
            </a:r>
          </a:p>
          <a:p>
            <a:pPr>
              <a:spcAft>
                <a:spcPts val="1100"/>
              </a:spcAft>
              <a:defRPr sz="1800"/>
            </a:pPr>
            <a:r>
              <a:rPr lang="pt-BR" sz="1200" dirty="0" smtClean="0"/>
              <a:t>• Fale Conosco em implantação, com substituição gradual do atendimento por e-mail;</a:t>
            </a:r>
          </a:p>
          <a:p>
            <a:pPr>
              <a:spcAft>
                <a:spcPts val="1100"/>
              </a:spcAft>
              <a:defRPr sz="1800"/>
            </a:pPr>
            <a:r>
              <a:rPr lang="pt-BR" sz="1200" dirty="0" smtClean="0"/>
              <a:t>• Operação em adaptação e consolidação, com treinamentos e acompanhamento.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5536" y="720000"/>
            <a:ext cx="4747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latin typeface="Arial" pitchFamily="34" charset="0"/>
                <a:cs typeface="Arial" pitchFamily="34" charset="0"/>
              </a:rPr>
              <a:t>CENTRAL DE </a:t>
            </a:r>
            <a:r>
              <a:rPr lang="pt-PT" sz="2400" b="1" dirty="0" smtClean="0">
                <a:latin typeface="Arial" pitchFamily="34" charset="0"/>
                <a:cs typeface="Arial" pitchFamily="34" charset="0"/>
              </a:rPr>
              <a:t>RELACIONAMENTO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59135"/>
            <a:ext cx="4139952" cy="289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1131590"/>
            <a:ext cx="739117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Em andamento: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fiscalização assistencial, pós-fiscalização e projetos de fiscalização de 2026.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Entregas: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reorganização do fluxo pós-fiscalização, </a:t>
            </a:r>
            <a:r>
              <a:rPr lang="pt-BR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WhatsApp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ativo (</a:t>
            </a:r>
            <a:r>
              <a:rPr lang="pt-BR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TykheFlow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), Projeto Segurança e massificação das fiscalizações.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Pontos de atenção: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uso integral da Plataforma Nacional de Fiscalização com integração entre sistemas.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483518"/>
            <a:ext cx="3104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DEPARTAMENTO DE FISCALIZAÇÃO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6803" y="0"/>
            <a:ext cx="2677197" cy="1275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6758" y="2760664"/>
            <a:ext cx="4806866" cy="173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ixaDeTexto 9"/>
          <p:cNvSpPr txBox="1"/>
          <p:nvPr/>
        </p:nvSpPr>
        <p:spPr>
          <a:xfrm>
            <a:off x="3353197" y="2231579"/>
            <a:ext cx="330703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Comparativo de indicadores</a:t>
            </a:r>
            <a:endParaRPr lang="pt-BR" sz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95536" y="538449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latin typeface="Arial" pitchFamily="34" charset="0"/>
                <a:cs typeface="Arial" pitchFamily="34" charset="0"/>
              </a:rPr>
              <a:t>PROCESSOS </a:t>
            </a:r>
            <a:r>
              <a:rPr lang="pt-PT" sz="2400" b="1" dirty="0" smtClean="0">
                <a:latin typeface="Arial" pitchFamily="34" charset="0"/>
                <a:cs typeface="Arial" pitchFamily="34" charset="0"/>
              </a:rPr>
              <a:t>ÉTICO-PROFISSIONAIS (PEP</a:t>
            </a:r>
            <a:r>
              <a:rPr lang="pt-PT" sz="2400" b="1" dirty="0">
                <a:latin typeface="Arial" pitchFamily="34" charset="0"/>
                <a:cs typeface="Arial" pitchFamily="34" charset="0"/>
              </a:rPr>
              <a:t>)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C:\Users\homeoffice2\Downloads\ChatGPT Image 31 de ago. de 2026, 19_40_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304"/>
            <a:ext cx="5114008" cy="183079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357304"/>
            <a:ext cx="3112308" cy="290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1316218"/>
            <a:ext cx="62646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Agosto/2026: receita de R$ 1.341.096,38 e despesa de R$ 2.313.603,73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Redução das baixas manuais de pagamentos.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Nenhum protocolo de ressarcimento com mais de 30 dias sem análise.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Novo fluxo para isenção de anuidades em execução.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Pontos de atenção: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problemas na liquidação da Parcelamos e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efeitos residuais na conciliação/apropriação contábil de dados do SIFA.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95536" y="387524"/>
            <a:ext cx="3104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FINANCEIRO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1" y="430355"/>
            <a:ext cx="3384375" cy="192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571750"/>
            <a:ext cx="3384376" cy="18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1017766"/>
            <a:ext cx="432048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Empenhos e pré-empenhos de 2026: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analisados e tratados, sem pendências apontadas pelo setor.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Fluxo de prestação de contas mensais </a:t>
            </a: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regularizado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atualizado.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Prestações de </a:t>
            </a: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contas de janeiro a junho aprovadas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por unanimidade pelo Plenário.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Processos do primeiro semestre enviados ao CFM e relatórios financeiros aprovados disponibilizados no Portal da Transparência.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Pontos de atenção: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conciliações com a Parcelamos, retenções tributárias e recuperação de dados do SIFA.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387524"/>
            <a:ext cx="3104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CONTABILIDADE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5264" y="1097682"/>
            <a:ext cx="3738736" cy="143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5536" y="2895153"/>
            <a:ext cx="418846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5536" y="915566"/>
            <a:ext cx="5112568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330 atividades da frota | 24.264 km percorridos | 72 serviços de manutenção.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6 veículos disponibilizados na renovação da frota.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Redução de R$ 6.273,37 em medição contratual da BCM (contrato de motorista e limpeza) após conferência documental.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95536" y="33950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APOIO ADMINISTRATIVO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95486"/>
            <a:ext cx="1656184" cy="189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427734"/>
            <a:ext cx="19442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059582"/>
            <a:ext cx="1729020" cy="216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452" y="2859782"/>
            <a:ext cx="3888432" cy="161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51520" y="2402180"/>
            <a:ext cx="453650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Plano de Saúde: pesquisa de mercado em andamento; </a:t>
            </a:r>
            <a:r>
              <a:rPr lang="pt-BR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sinistralidade</a:t>
            </a: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aproximadamente 79%; reajuste negociado de 10%.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endParaRPr lang="pt-B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B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Concurso: </a:t>
            </a: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banca </a:t>
            </a:r>
            <a:r>
              <a:rPr lang="pt-BR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Consulplan</a:t>
            </a: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definida; comissão organizadora reestruturada; edital em elaboração/alinhamento.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1520" y="387524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RECURSOS HUMANOS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3435" y="1978568"/>
            <a:ext cx="4228977" cy="224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aixaDeTexto 8"/>
          <p:cNvSpPr txBox="1"/>
          <p:nvPr/>
        </p:nvSpPr>
        <p:spPr>
          <a:xfrm>
            <a:off x="251520" y="1203598"/>
            <a:ext cx="84249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t-B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PCCS aprovado </a:t>
            </a: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 16/06 e publicado em 14/07/2026.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endParaRPr lang="pt-B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Comissão de Gestão de Carreira constituída.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395CD0-8805-E02A-7F3C-FA1C1C460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A57A792-596A-EF0E-4467-4B87268674AA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4363C46-2A94-EF34-23D4-D68DC593271B}"/>
              </a:ext>
            </a:extLst>
          </p:cNvPr>
          <p:cNvSpPr txBox="1"/>
          <p:nvPr/>
        </p:nvSpPr>
        <p:spPr>
          <a:xfrm>
            <a:off x="5220072" y="1779662"/>
            <a:ext cx="36004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• Processos abrangem Google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Workspace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GovPlan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Plano de Saúde, Rede Privativa, advogados dativos, engenharia, manutenção e soluções tecnológicas.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• Parte dos processos permanece em pesquisa de preços ou análise/conformidade.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67758AD-D36B-25D2-0AFA-BB7245D8F4B9}"/>
              </a:ext>
            </a:extLst>
          </p:cNvPr>
          <p:cNvSpPr txBox="1"/>
          <p:nvPr/>
        </p:nvSpPr>
        <p:spPr>
          <a:xfrm>
            <a:off x="395536" y="597917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latin typeface="Arial" pitchFamily="34" charset="0"/>
                <a:cs typeface="Arial" pitchFamily="34" charset="0"/>
              </a:rPr>
              <a:t>PLANEJAMENTO E COMPRAS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3003798"/>
            <a:ext cx="39604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upo 8"/>
          <p:cNvGrpSpPr/>
          <p:nvPr/>
        </p:nvGrpSpPr>
        <p:grpSpPr>
          <a:xfrm>
            <a:off x="467544" y="1438259"/>
            <a:ext cx="4536478" cy="1565539"/>
            <a:chOff x="467544" y="1438259"/>
            <a:chExt cx="4536478" cy="1565539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1438259"/>
              <a:ext cx="4032448" cy="1565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CaixaDeTexto 7"/>
            <p:cNvSpPr txBox="1"/>
            <p:nvPr/>
          </p:nvSpPr>
          <p:spPr>
            <a:xfrm>
              <a:off x="4361080" y="1612060"/>
              <a:ext cx="6429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 smtClean="0"/>
                <a:t>(MGS)</a:t>
              </a:r>
              <a:endParaRPr lang="pt-B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09528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EEC3B38-C648-054D-2BDC-1907ACE6E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810A2BD-70A4-BB6E-8DC3-5CF74A83EBE2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A8A7282E-6A48-FE39-A587-E29F5A110E6B}"/>
              </a:ext>
            </a:extLst>
          </p:cNvPr>
          <p:cNvSpPr txBox="1"/>
          <p:nvPr/>
        </p:nvSpPr>
        <p:spPr>
          <a:xfrm>
            <a:off x="3286116" y="1115316"/>
            <a:ext cx="378621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" b="1" dirty="0" smtClean="0"/>
              <a:t>Ações em andamento em agosto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Campanha do Mês do Médico;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Posicionamentos sobre falso médico e venda irregular de atestados;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Divulgação de resoluções e atuação em políticas públicas;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Licitação de ferramenta de gestão de mídias sociais;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Aquisição de equipamento audiovisual. </a:t>
            </a:r>
          </a:p>
          <a:p>
            <a:pPr>
              <a:buFont typeface="Arial" pitchFamily="34" charset="0"/>
              <a:buChar char="•"/>
            </a:pPr>
            <a:endParaRPr lang="pt-BR" sz="1150" dirty="0" smtClean="0"/>
          </a:p>
          <a:p>
            <a:pPr>
              <a:buFont typeface="Arial" pitchFamily="34" charset="0"/>
              <a:buChar char="•"/>
            </a:pPr>
            <a:endParaRPr lang="pt-BR" sz="1150" dirty="0" smtClean="0"/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15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EB19ACA0-88CF-FE6E-F6B1-CC44AC768FD6}"/>
              </a:ext>
            </a:extLst>
          </p:cNvPr>
          <p:cNvSpPr txBox="1"/>
          <p:nvPr/>
        </p:nvSpPr>
        <p:spPr>
          <a:xfrm>
            <a:off x="395536" y="483518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latin typeface="Arial" pitchFamily="34" charset="0"/>
                <a:cs typeface="Arial" pitchFamily="34" charset="0"/>
              </a:rPr>
              <a:t>COMUNICAÇÃO INTEGRADA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A8A7282E-6A48-FE39-A587-E29F5A110E6B}"/>
              </a:ext>
            </a:extLst>
          </p:cNvPr>
          <p:cNvSpPr txBox="1"/>
          <p:nvPr/>
        </p:nvSpPr>
        <p:spPr>
          <a:xfrm>
            <a:off x="3295562" y="2721360"/>
            <a:ext cx="3611863" cy="2115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" b="1" dirty="0" smtClean="0"/>
              <a:t>Processos concluídos em julho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Contrato com a EBC para publicidade legal, iniciado em julho, com </a:t>
            </a:r>
            <a:r>
              <a:rPr lang="pt-BR" sz="1150" b="1" dirty="0" smtClean="0">
                <a:solidFill>
                  <a:srgbClr val="0070C0"/>
                </a:solidFill>
              </a:rPr>
              <a:t>ECONOMIA de 30,5% por anúncio/edital</a:t>
            </a:r>
            <a:r>
              <a:rPr lang="pt-BR" sz="1150" dirty="0" smtClean="0">
                <a:solidFill>
                  <a:srgbClr val="0070C0"/>
                </a:solidFill>
              </a:rPr>
              <a:t>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Ação no </a:t>
            </a:r>
            <a:r>
              <a:rPr lang="pt-BR" sz="1150" dirty="0" err="1" smtClean="0"/>
              <a:t>Engenhão</a:t>
            </a:r>
            <a:r>
              <a:rPr lang="pt-BR" sz="1150" dirty="0" smtClean="0"/>
              <a:t> sobre violência contra médicos;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Divulgação do Jubileu de Prata e do CREMERJ Conecta;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Defesa do HUGG;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Nova página de denúncias; </a:t>
            </a:r>
          </a:p>
          <a:p>
            <a:pPr>
              <a:buFont typeface="Arial" pitchFamily="34" charset="0"/>
              <a:buChar char="•"/>
            </a:pPr>
            <a:r>
              <a:rPr lang="pt-BR" sz="1150" dirty="0" smtClean="0"/>
              <a:t> Divulgação de fiscalização em clínicas de estética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EB19ACA0-88CF-FE6E-F6B1-CC44AC768FD6}"/>
              </a:ext>
            </a:extLst>
          </p:cNvPr>
          <p:cNvSpPr txBox="1"/>
          <p:nvPr/>
        </p:nvSpPr>
        <p:spPr>
          <a:xfrm>
            <a:off x="166091" y="1142990"/>
            <a:ext cx="2320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05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Acumulado de acessos ao site de janeiro a agosto:</a:t>
            </a:r>
            <a:endParaRPr lang="pt-BR" sz="105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071684"/>
            <a:ext cx="147978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714626"/>
            <a:ext cx="27262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EB19ACA0-88CF-FE6E-F6B1-CC44AC768FD6}"/>
              </a:ext>
            </a:extLst>
          </p:cNvPr>
          <p:cNvSpPr txBox="1"/>
          <p:nvPr/>
        </p:nvSpPr>
        <p:spPr>
          <a:xfrm>
            <a:off x="7236946" y="1285866"/>
            <a:ext cx="1963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BALANÇO TRIMESTRAL: IMPRENSA</a:t>
            </a:r>
            <a:r>
              <a:rPr lang="pt-PT" sz="1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070" y="1571618"/>
            <a:ext cx="290689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EB19ACA0-88CF-FE6E-F6B1-CC44AC768FD6}"/>
              </a:ext>
            </a:extLst>
          </p:cNvPr>
          <p:cNvSpPr txBox="1"/>
          <p:nvPr/>
        </p:nvSpPr>
        <p:spPr>
          <a:xfrm>
            <a:off x="180082" y="2357436"/>
            <a:ext cx="25345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Balanço de JULHO: redes sociais e site institucional</a:t>
            </a:r>
            <a:endParaRPr lang="pt-BR" sz="105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81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3CF29C-0EC9-745C-ADF7-5D27FA8EE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DA9FACA-B554-E9BE-BF07-BAC0CEBE8DD0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D557090-14BC-F308-2EC0-910B26F61E34}"/>
              </a:ext>
            </a:extLst>
          </p:cNvPr>
          <p:cNvSpPr txBox="1"/>
          <p:nvPr/>
        </p:nvSpPr>
        <p:spPr>
          <a:xfrm>
            <a:off x="395536" y="987574"/>
            <a:ext cx="61926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Secretaria de Comissões e Câmaras Técnicas do CREMERJ (SECCAT),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período de janeiro a agosto de 2026, concentrou suas atividades no apoio às reuniões dos colegiados e na organização de eventos institucionais e científicos.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período foi marcado pela reativação de Câmaras Técnica, Comissões e Grupo de Trabalho e pela retomada da realização de eventos institucionais e científicos. Nesse intervalo, foram realizadas 57 reuniões de Câmaras Técnicas, Comissões e Grupos de Trabalho, além de 11 eventos institucionais, que reuniram 362 participantes.</a:t>
            </a:r>
            <a:endParaRPr lang="pt-B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950F8C5-F27D-4455-D3F0-3C7B6DC8A65F}"/>
              </a:ext>
            </a:extLst>
          </p:cNvPr>
          <p:cNvSpPr txBox="1"/>
          <p:nvPr/>
        </p:nvSpPr>
        <p:spPr>
          <a:xfrm>
            <a:off x="395536" y="387524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SECCAT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31790"/>
            <a:ext cx="646467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970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3CF29C-0EC9-745C-ADF7-5D27FA8EE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DA9FACA-B554-E9BE-BF07-BAC0CEBE8DD0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D557090-14BC-F308-2EC0-910B26F61E34}"/>
              </a:ext>
            </a:extLst>
          </p:cNvPr>
          <p:cNvSpPr txBox="1"/>
          <p:nvPr/>
        </p:nvSpPr>
        <p:spPr>
          <a:xfrm>
            <a:off x="395536" y="907435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Demandas: janeiro 726 | fevereiro 308 | março 368 | abril 188 | maio 156 | junho 210 | julho 144 | agosto 124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Redução de 726 demandas em janeiro para 144 em julho.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950F8C5-F27D-4455-D3F0-3C7B6DC8A65F}"/>
              </a:ext>
            </a:extLst>
          </p:cNvPr>
          <p:cNvSpPr txBox="1"/>
          <p:nvPr/>
        </p:nvSpPr>
        <p:spPr>
          <a:xfrm>
            <a:off x="395536" y="387524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Ouvidoria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5D557090-14BC-F308-2EC0-910B26F61E34}"/>
              </a:ext>
            </a:extLst>
          </p:cNvPr>
          <p:cNvSpPr txBox="1"/>
          <p:nvPr/>
        </p:nvSpPr>
        <p:spPr>
          <a:xfrm>
            <a:off x="395536" y="2419603"/>
            <a:ext cx="83529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850 processos SEI gerados | 2.460 documentos recebidos por e-mail | 3.306 processos/documentos gerados.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Acervo: 179.153 itens.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6950F8C5-F27D-4455-D3F0-3C7B6DC8A65F}"/>
              </a:ext>
            </a:extLst>
          </p:cNvPr>
          <p:cNvSpPr txBox="1"/>
          <p:nvPr/>
        </p:nvSpPr>
        <p:spPr>
          <a:xfrm>
            <a:off x="395536" y="1923678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SIARQ / Protocolo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5D557090-14BC-F308-2EC0-910B26F61E34}"/>
              </a:ext>
            </a:extLst>
          </p:cNvPr>
          <p:cNvSpPr txBox="1"/>
          <p:nvPr/>
        </p:nvSpPr>
        <p:spPr>
          <a:xfrm>
            <a:off x="395536" y="3795886"/>
            <a:ext cx="83529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Análises de conformidade de contratos, licitações, engenharia, contratações diretas e Portal da Transparência.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• Assessoramentos: Código de Integridade, gestores/fiscais, PAR, processos licitatórios, Contrata+Brasil, patrimônio e canal de denúncias.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950F8C5-F27D-4455-D3F0-3C7B6DC8A65F}"/>
              </a:ext>
            </a:extLst>
          </p:cNvPr>
          <p:cNvSpPr txBox="1"/>
          <p:nvPr/>
        </p:nvSpPr>
        <p:spPr>
          <a:xfrm>
            <a:off x="395536" y="3403729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Controle interno</a:t>
            </a:r>
          </a:p>
        </p:txBody>
      </p:sp>
    </p:spTree>
    <p:extLst>
      <p:ext uri="{BB962C8B-B14F-4D97-AF65-F5344CB8AC3E}">
        <p14:creationId xmlns:p14="http://schemas.microsoft.com/office/powerpoint/2010/main" xmlns="" val="32970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DBF775-5898-6B7A-60B2-C130E9B3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2A91096-701F-A5CF-998A-FC861FF45AAC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4403054-CDD7-12B8-0047-CD7853E76150}"/>
              </a:ext>
            </a:extLst>
          </p:cNvPr>
          <p:cNvSpPr txBox="1"/>
          <p:nvPr/>
        </p:nvSpPr>
        <p:spPr>
          <a:xfrm>
            <a:off x="395536" y="1347614"/>
            <a:ext cx="489654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600" b="1" dirty="0" smtClean="0"/>
              <a:t> Processos licitatórios concluídos</a:t>
            </a:r>
            <a:r>
              <a:rPr lang="pt-BR" sz="1600" dirty="0" smtClean="0"/>
              <a:t>, entre outros:</a:t>
            </a:r>
          </a:p>
          <a:p>
            <a:pPr lvl="0"/>
            <a:r>
              <a:rPr lang="pt-BR" sz="1600" dirty="0" smtClean="0"/>
              <a:t>- licenças de software;</a:t>
            </a:r>
          </a:p>
          <a:p>
            <a:pPr lvl="0"/>
            <a:r>
              <a:rPr lang="pt-BR" sz="1600" dirty="0" smtClean="0"/>
              <a:t>- locação de veículos;</a:t>
            </a:r>
          </a:p>
          <a:p>
            <a:pPr lvl="0"/>
            <a:r>
              <a:rPr lang="pt-BR" sz="1600" dirty="0" smtClean="0"/>
              <a:t>- água mineral;</a:t>
            </a:r>
          </a:p>
          <a:p>
            <a:pPr lvl="0"/>
            <a:r>
              <a:rPr lang="pt-BR" sz="1600" dirty="0" smtClean="0"/>
              <a:t>- materiais de higiene;</a:t>
            </a:r>
          </a:p>
          <a:p>
            <a:pPr lvl="0"/>
            <a:r>
              <a:rPr lang="pt-BR" sz="1600" dirty="0" smtClean="0"/>
              <a:t>- conectividade de internet;</a:t>
            </a:r>
          </a:p>
          <a:p>
            <a:pPr lvl="0"/>
            <a:r>
              <a:rPr lang="pt-BR" sz="1600" dirty="0" smtClean="0"/>
              <a:t>- </a:t>
            </a:r>
            <a:r>
              <a:rPr lang="pt-BR" sz="1600" dirty="0" err="1" smtClean="0"/>
              <a:t>coffee</a:t>
            </a:r>
            <a:r>
              <a:rPr lang="pt-BR" sz="1600" dirty="0" smtClean="0"/>
              <a:t> </a:t>
            </a:r>
            <a:r>
              <a:rPr lang="pt-BR" sz="1600" dirty="0" err="1" smtClean="0"/>
              <a:t>break</a:t>
            </a:r>
            <a:r>
              <a:rPr lang="pt-BR" sz="1600" dirty="0" smtClean="0"/>
              <a:t>;</a:t>
            </a:r>
          </a:p>
          <a:p>
            <a:pPr lvl="0"/>
            <a:r>
              <a:rPr lang="pt-BR" sz="1600" dirty="0" smtClean="0"/>
              <a:t>- contratação de empresa de integração para jovem aprendiz.</a:t>
            </a:r>
          </a:p>
          <a:p>
            <a:pPr lvl="0"/>
            <a:endParaRPr lang="pt-BR" sz="1600" dirty="0" smtClean="0"/>
          </a:p>
          <a:p>
            <a:r>
              <a:rPr lang="pt-BR" sz="1600" dirty="0" smtClean="0"/>
              <a:t>• </a:t>
            </a:r>
            <a:r>
              <a:rPr lang="pt-BR" sz="1600" b="1" dirty="0" smtClean="0"/>
              <a:t>Processos em andamento incluem: </a:t>
            </a:r>
            <a:r>
              <a:rPr lang="pt-BR" sz="1600" dirty="0" smtClean="0">
                <a:solidFill>
                  <a:schemeClr val="accent1"/>
                </a:solidFill>
              </a:rPr>
              <a:t>demolição investigativa</a:t>
            </a:r>
            <a:r>
              <a:rPr lang="pt-BR" sz="1600" dirty="0" smtClean="0"/>
              <a:t>, consultoria de engenharia e telefonia.</a:t>
            </a:r>
          </a:p>
          <a:p>
            <a:pPr lvl="0"/>
            <a:endParaRPr lang="pt-BR" sz="1600" dirty="0" smtClean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7091299-C3D1-04D6-40B3-980E16E96B83}"/>
              </a:ext>
            </a:extLst>
          </p:cNvPr>
          <p:cNvSpPr txBox="1"/>
          <p:nvPr/>
        </p:nvSpPr>
        <p:spPr>
          <a:xfrm>
            <a:off x="395536" y="72000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LICITAÇÕES E CONTRATOS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7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2120" y="1923678"/>
            <a:ext cx="3186617" cy="253516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47091299-C3D1-04D6-40B3-980E16E96B83}"/>
              </a:ext>
            </a:extLst>
          </p:cNvPr>
          <p:cNvSpPr txBox="1"/>
          <p:nvPr/>
        </p:nvSpPr>
        <p:spPr>
          <a:xfrm>
            <a:off x="5580112" y="1203598"/>
            <a:ext cx="3204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Arial" pitchFamily="34" charset="0"/>
                <a:cs typeface="Arial" pitchFamily="34" charset="0"/>
              </a:rPr>
              <a:t>816 pagamentos realizados pelo Departamento de Notas, no período de 16/01/2026 a 21/08/2026.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8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DBF775-5898-6B7A-60B2-C130E9B3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2A91096-701F-A5CF-998A-FC861FF45AAC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4403054-CDD7-12B8-0047-CD7853E76150}"/>
              </a:ext>
            </a:extLst>
          </p:cNvPr>
          <p:cNvSpPr txBox="1"/>
          <p:nvPr/>
        </p:nvSpPr>
        <p:spPr>
          <a:xfrm>
            <a:off x="395536" y="1275606"/>
            <a:ext cx="53285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400" dirty="0" smtClean="0"/>
              <a:t> 11 contratos formalizados; </a:t>
            </a:r>
          </a:p>
          <a:p>
            <a:pPr>
              <a:buFont typeface="Arial" pitchFamily="34" charset="0"/>
              <a:buChar char="•"/>
            </a:pPr>
            <a:endParaRPr lang="pt-BR" sz="1400" dirty="0" smtClean="0"/>
          </a:p>
          <a:p>
            <a:pPr>
              <a:buFont typeface="Arial" pitchFamily="34" charset="0"/>
              <a:buChar char="•"/>
            </a:pPr>
            <a:r>
              <a:rPr lang="pt-BR" sz="1400" dirty="0" smtClean="0"/>
              <a:t> Delegacia da Barra da Tijuca em fase final de formalização de contrato; </a:t>
            </a:r>
          </a:p>
          <a:p>
            <a:pPr>
              <a:buFont typeface="Arial" pitchFamily="34" charset="0"/>
              <a:buChar char="•"/>
            </a:pPr>
            <a:endParaRPr lang="pt-BR" sz="1400" dirty="0" smtClean="0"/>
          </a:p>
          <a:p>
            <a:pPr>
              <a:buFont typeface="Arial" pitchFamily="34" charset="0"/>
              <a:buChar char="•"/>
            </a:pPr>
            <a:r>
              <a:rPr lang="pt-BR" sz="1400" dirty="0" smtClean="0"/>
              <a:t> Delegacia de Nova Friburgo reaberta; </a:t>
            </a:r>
          </a:p>
          <a:p>
            <a:pPr>
              <a:buFont typeface="Arial" pitchFamily="34" charset="0"/>
              <a:buChar char="•"/>
            </a:pPr>
            <a:endParaRPr lang="pt-BR" sz="1400" dirty="0" smtClean="0"/>
          </a:p>
          <a:p>
            <a:pPr>
              <a:buFont typeface="Arial" pitchFamily="34" charset="0"/>
              <a:buChar char="•"/>
            </a:pPr>
            <a:r>
              <a:rPr lang="pt-BR" sz="1400" dirty="0" smtClean="0"/>
              <a:t> Regularização de alvarás, certidões e formalização de processos administrativos para isenção de tributos;</a:t>
            </a:r>
          </a:p>
          <a:p>
            <a:pPr>
              <a:buFont typeface="Arial" pitchFamily="34" charset="0"/>
              <a:buChar char="•"/>
            </a:pPr>
            <a:endParaRPr lang="pt-BR" sz="1400" dirty="0" smtClean="0"/>
          </a:p>
          <a:p>
            <a:pPr>
              <a:buFont typeface="Arial" pitchFamily="34" charset="0"/>
              <a:buChar char="•"/>
            </a:pPr>
            <a:r>
              <a:rPr lang="pt-BR" sz="1400" dirty="0" smtClean="0"/>
              <a:t> Visitas, em andamento, às delegacias para identificação de pontos de melhoria nas instalações prediais para elaboração de plano de ação.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7091299-C3D1-04D6-40B3-980E16E96B83}"/>
              </a:ext>
            </a:extLst>
          </p:cNvPr>
          <p:cNvSpPr txBox="1"/>
          <p:nvPr/>
        </p:nvSpPr>
        <p:spPr>
          <a:xfrm>
            <a:off x="395536" y="720000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CODEL — Delegacias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6692" y="464468"/>
            <a:ext cx="317730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898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DBF775-5898-6B7A-60B2-C130E9B3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2A91096-701F-A5CF-998A-FC861FF45AAC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84403054-CDD7-12B8-0047-CD7853E76150}"/>
              </a:ext>
            </a:extLst>
          </p:cNvPr>
          <p:cNvSpPr txBox="1"/>
          <p:nvPr/>
        </p:nvSpPr>
        <p:spPr>
          <a:xfrm>
            <a:off x="4000496" y="928676"/>
            <a:ext cx="485778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</a:t>
            </a:r>
            <a:r>
              <a:rPr lang="pt-BR" sz="1200" b="1" dirty="0" smtClean="0">
                <a:solidFill>
                  <a:schemeClr val="accent1"/>
                </a:solidFill>
              </a:rPr>
              <a:t>Campanha de Busca Ativa </a:t>
            </a:r>
            <a:r>
              <a:rPr lang="pt-BR" sz="1200" dirty="0" smtClean="0"/>
              <a:t>com mais de 4 mil empresas;</a:t>
            </a:r>
          </a:p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CREMERJ Conecta instalado/atendido em 13 localidades.</a:t>
            </a:r>
          </a:p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</a:t>
            </a:r>
            <a:r>
              <a:rPr lang="pt-BR" sz="1200" b="1" dirty="0" smtClean="0">
                <a:solidFill>
                  <a:schemeClr val="accent1"/>
                </a:solidFill>
              </a:rPr>
              <a:t>Contratações de TI</a:t>
            </a:r>
            <a:r>
              <a:rPr lang="pt-BR" sz="1200" dirty="0" smtClean="0"/>
              <a:t>: elaboração de 10 </a:t>
            </a:r>
            <a:r>
              <a:rPr lang="pt-BR" sz="1200" dirty="0" err="1" smtClean="0"/>
              <a:t>TRs</a:t>
            </a:r>
            <a:r>
              <a:rPr lang="pt-BR" sz="1200" dirty="0" smtClean="0"/>
              <a:t> para </a:t>
            </a:r>
            <a:r>
              <a:rPr lang="pt-BR" sz="1200" dirty="0" err="1" smtClean="0"/>
              <a:t>infraestrutura</a:t>
            </a:r>
            <a:r>
              <a:rPr lang="pt-BR" sz="1200" dirty="0" smtClean="0"/>
              <a:t>, conectividade, telefonia, licenças e serviços, com implantação do ETP e TR Digital no setor de TI.</a:t>
            </a:r>
          </a:p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</a:t>
            </a:r>
            <a:r>
              <a:rPr lang="pt-BR" sz="1200" b="1" dirty="0" smtClean="0">
                <a:solidFill>
                  <a:schemeClr val="accent1"/>
                </a:solidFill>
              </a:rPr>
              <a:t>Suporte e Acessos: </a:t>
            </a:r>
            <a:r>
              <a:rPr lang="pt-BR" sz="1200" dirty="0" smtClean="0"/>
              <a:t>revisão de acessos e mais de 650 atendimentos a sistemas corporativos.</a:t>
            </a:r>
          </a:p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</a:t>
            </a:r>
            <a:r>
              <a:rPr lang="pt-BR" sz="1200" b="1" dirty="0" smtClean="0">
                <a:solidFill>
                  <a:schemeClr val="accent1"/>
                </a:solidFill>
              </a:rPr>
              <a:t>Sistemas e Desenvolvimento: </a:t>
            </a:r>
            <a:r>
              <a:rPr lang="pt-BR" sz="1200" dirty="0" smtClean="0"/>
              <a:t>conclusão e evolução de portais e sistemas estratégicos, incluindo denúncias, atividades de conselheiros, frota e inventário de TI, além de melhorias, migrações, relatórios e integração com o CFM+. </a:t>
            </a:r>
          </a:p>
          <a:p>
            <a:pPr>
              <a:spcAft>
                <a:spcPts val="1100"/>
              </a:spcAft>
              <a:buFont typeface="Arial" pitchFamily="34" charset="0"/>
              <a:buChar char="•"/>
              <a:defRPr sz="1800"/>
            </a:pPr>
            <a:r>
              <a:rPr lang="pt-BR" sz="1200" dirty="0" smtClean="0"/>
              <a:t> </a:t>
            </a:r>
            <a:r>
              <a:rPr lang="pt-BR" sz="1200" b="1" dirty="0" smtClean="0">
                <a:solidFill>
                  <a:schemeClr val="accent1"/>
                </a:solidFill>
              </a:rPr>
              <a:t>Governança e Planejamento: </a:t>
            </a:r>
            <a:r>
              <a:rPr lang="pt-BR" sz="1200" dirty="0" smtClean="0"/>
              <a:t>participação na elaboração do Plano de Contingência, Plano de Combate à Fraude e Corrupção e Contrata+Brasil, além do planejamento estratégico, revisão de fluxos e iniciativas de governança e memória institucional. </a:t>
            </a:r>
          </a:p>
          <a:p>
            <a:pPr lvl="0"/>
            <a:endParaRPr lang="pt-BR" sz="1400" dirty="0" smtClean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47091299-C3D1-04D6-40B3-980E16E96B83}"/>
              </a:ext>
            </a:extLst>
          </p:cNvPr>
          <p:cNvSpPr txBox="1"/>
          <p:nvPr/>
        </p:nvSpPr>
        <p:spPr>
          <a:xfrm>
            <a:off x="214282" y="863732"/>
            <a:ext cx="4462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600" b="1"/>
            </a:pPr>
            <a:r>
              <a:rPr lang="pt-BR" sz="2000" dirty="0" smtClean="0"/>
              <a:t>Tecnologia da Informação, Projetos e Processos</a:t>
            </a:r>
            <a:endParaRPr lang="pt-BR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6"/>
            <a:ext cx="360523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898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DBF775-5898-6B7A-60B2-C130E9B3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72A91096-701F-A5CF-998A-FC861FF45AAC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X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84403054-CDD7-12B8-0047-CD7853E76150}"/>
              </a:ext>
            </a:extLst>
          </p:cNvPr>
          <p:cNvSpPr txBox="1"/>
          <p:nvPr/>
        </p:nvSpPr>
        <p:spPr>
          <a:xfrm>
            <a:off x="500034" y="1357304"/>
            <a:ext cx="37862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pt-BR" sz="1200" b="1" dirty="0" smtClean="0">
              <a:solidFill>
                <a:schemeClr val="accent1"/>
              </a:solidFill>
            </a:endParaRPr>
          </a:p>
          <a:p>
            <a:pPr lvl="0"/>
            <a:r>
              <a:rPr lang="pt-BR" sz="1400" dirty="0" smtClean="0"/>
              <a:t>• Inadimplência monitorada: 7.210 PF e 15.455 PJ entre junho e agosto.</a:t>
            </a:r>
          </a:p>
          <a:p>
            <a:pPr lvl="0"/>
            <a:endParaRPr lang="pt-BR" sz="1400" dirty="0" smtClean="0"/>
          </a:p>
          <a:p>
            <a:pPr lvl="0"/>
            <a:r>
              <a:rPr lang="pt-BR" sz="1400" dirty="0" smtClean="0"/>
              <a:t>• 221 protestados em junho.</a:t>
            </a:r>
          </a:p>
          <a:p>
            <a:pPr lvl="0"/>
            <a:endParaRPr lang="pt-BR" sz="1400" dirty="0" smtClean="0"/>
          </a:p>
          <a:p>
            <a:pPr lvl="0"/>
            <a:r>
              <a:rPr lang="pt-BR" sz="1400" dirty="0" smtClean="0"/>
              <a:t>• Arrecadação média: </a:t>
            </a:r>
            <a:r>
              <a:rPr lang="pt-BR" sz="1400" b="1" dirty="0" smtClean="0">
                <a:solidFill>
                  <a:schemeClr val="accent1"/>
                </a:solidFill>
              </a:rPr>
              <a:t>R$ 98.040,17/mês</a:t>
            </a:r>
            <a:r>
              <a:rPr lang="pt-BR" sz="1400" dirty="0" smtClean="0"/>
              <a:t> em Execução Fiscal e </a:t>
            </a:r>
            <a:r>
              <a:rPr lang="pt-BR" sz="1400" b="1" dirty="0" smtClean="0">
                <a:solidFill>
                  <a:schemeClr val="accent1"/>
                </a:solidFill>
              </a:rPr>
              <a:t>R$ 140.000,00/mês </a:t>
            </a:r>
            <a:r>
              <a:rPr lang="pt-BR" sz="1400" dirty="0" smtClean="0"/>
              <a:t>em dívida administrativa.</a:t>
            </a:r>
          </a:p>
          <a:p>
            <a:pPr lvl="0"/>
            <a:endParaRPr lang="pt-BR" sz="1400" dirty="0" smtClean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47091299-C3D1-04D6-40B3-980E16E96B83}"/>
              </a:ext>
            </a:extLst>
          </p:cNvPr>
          <p:cNvSpPr txBox="1"/>
          <p:nvPr/>
        </p:nvSpPr>
        <p:spPr>
          <a:xfrm>
            <a:off x="395536" y="785800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600" b="1"/>
            </a:pPr>
            <a:r>
              <a:rPr lang="pt-BR" sz="2000" dirty="0" smtClean="0"/>
              <a:t>Execução Fiscal e Cobrança</a:t>
            </a:r>
            <a:endParaRPr lang="pt-BR" sz="2000" dirty="0"/>
          </a:p>
        </p:txBody>
      </p:sp>
      <p:pic>
        <p:nvPicPr>
          <p:cNvPr id="3074" name="Picture 2" descr="C:\Users\homeoffice2\Downloads\ChatGPT Image 31 de ago. de 2026, 20_01_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28742"/>
            <a:ext cx="3890036" cy="2139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898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3CF29C-0EC9-745C-ADF7-5D27FA8EE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4DA9FACA-B554-E9BE-BF07-BAC0CEBE8DD0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950F8C5-F27D-4455-D3F0-3C7B6DC8A65F}"/>
              </a:ext>
            </a:extLst>
          </p:cNvPr>
          <p:cNvSpPr txBox="1"/>
          <p:nvPr/>
        </p:nvSpPr>
        <p:spPr>
          <a:xfrm>
            <a:off x="683568" y="1493952"/>
            <a:ext cx="7560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DEFESA MÉDICA</a:t>
            </a:r>
            <a:endParaRPr lang="pt-BR" sz="5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62286090-609A-3B61-6744-1AC68084E9A3}"/>
              </a:ext>
            </a:extLst>
          </p:cNvPr>
          <p:cNvSpPr txBox="1"/>
          <p:nvPr/>
        </p:nvSpPr>
        <p:spPr>
          <a:xfrm>
            <a:off x="1043608" y="301657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t-P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Volume de casos (ativos e inativos) e ofícios enviados</a:t>
            </a:r>
          </a:p>
          <a:p>
            <a:endParaRPr lang="pt-PT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P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P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Visão geral dos casos ativos (pendentes)</a:t>
            </a:r>
            <a:endParaRPr lang="pt-PT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244408" y="41466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&gt;&gt;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07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67758AD-D36B-25D2-0AFA-BB7245D8F4B9}"/>
              </a:ext>
            </a:extLst>
          </p:cNvPr>
          <p:cNvSpPr txBox="1"/>
          <p:nvPr/>
        </p:nvSpPr>
        <p:spPr>
          <a:xfrm>
            <a:off x="-468560" y="555526"/>
            <a:ext cx="9937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VOLUME DE CASOS (ATIVOS E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INATIVOS)</a:t>
            </a:r>
          </a:p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OFÍCIOS ENVIADOS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9622"/>
            <a:ext cx="8296794" cy="289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67758AD-D36B-25D2-0AFA-BB7245D8F4B9}"/>
              </a:ext>
            </a:extLst>
          </p:cNvPr>
          <p:cNvSpPr txBox="1"/>
          <p:nvPr/>
        </p:nvSpPr>
        <p:spPr>
          <a:xfrm>
            <a:off x="827584" y="525909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VISÃO GERAL DOS CASOS ATIVOS (PENDENTES)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9582"/>
            <a:ext cx="6984776" cy="339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245865-556C-39DD-243C-7435210A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120E223-D5F8-9C78-FABB-1409AC8341FE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0D8352E-8329-9464-17F3-6FE9F7BF8261}"/>
              </a:ext>
            </a:extLst>
          </p:cNvPr>
          <p:cNvSpPr txBox="1"/>
          <p:nvPr/>
        </p:nvSpPr>
        <p:spPr>
          <a:xfrm>
            <a:off x="395535" y="771550"/>
            <a:ext cx="39604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Tomada de contas: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contas do CREMERJ aprovadas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Contratação de </a:t>
            </a:r>
            <a:r>
              <a:rPr lang="pt-BR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coffee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break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Realização de eventos, como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Jubileu de Prata, Jubileu de Ouro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Dia do Cardiologista, entre outros;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Retomada das câmaras técnicas e grupos de trabalho, como o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GT sobre Inteligência Artificial e Medicina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Capacitação dos funcionários, como encontros setoriais promovidos pelo CFM e evento de gestão da Fundação Getulio Vargas;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Atuação para estar com todas as Delegacias em dia;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Atuação para estar com todos os contratos em dia;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Atendimentos aos médicos mais eficiente e eficaz;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Obra na sede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| status: Termos de Referência executados para contratação de engenheiro para fase de demolição;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Anotação de carro em dia;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endParaRPr lang="pt-B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endParaRPr lang="pt-B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2286090-609A-3B61-6744-1AC68084E9A3}"/>
              </a:ext>
            </a:extLst>
          </p:cNvPr>
          <p:cNvSpPr txBox="1"/>
          <p:nvPr/>
        </p:nvSpPr>
        <p:spPr>
          <a:xfrm>
            <a:off x="971600" y="165869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TÓPICOS GERAIS DE DESTAQUE – 220 DIAS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0D8352E-8329-9464-17F3-6FE9F7BF8261}"/>
              </a:ext>
            </a:extLst>
          </p:cNvPr>
          <p:cNvSpPr txBox="1"/>
          <p:nvPr/>
        </p:nvSpPr>
        <p:spPr>
          <a:xfrm>
            <a:off x="4572000" y="754995"/>
            <a:ext cx="417646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Normativas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publicação de Resoluções, como a 364 (que atua contra calote ao médico) e a 367 (que dispõe sobre a organização da assistência médica na Atenção Primária à Saúde);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Portal da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Transparência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atualização;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Presença ativa do CREMERJ na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imprensa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regional e nacional;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Implementação do protocolo institucional de contingência aplicável a fenômenos naturais adversos;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Implementação de </a:t>
            </a:r>
            <a:r>
              <a:rPr lang="pt-BR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Grupos de Trabalho </a:t>
            </a: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abordar os temas: </a:t>
            </a:r>
          </a:p>
          <a:p>
            <a:pPr lvl="1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Planejamento Estratégico 2026/2026; </a:t>
            </a:r>
          </a:p>
          <a:p>
            <a:pPr lvl="1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Programa Nacional de Prevenção à Corrupção; e</a:t>
            </a:r>
          </a:p>
          <a:p>
            <a:pPr lvl="1" algn="just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pt-B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Elaboração do Plano de Combate à Fraude e Corrupção.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88233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245865-556C-39DD-243C-7435210A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120E223-D5F8-9C78-FABB-1409AC8341FE}"/>
              </a:ext>
            </a:extLst>
          </p:cNvPr>
          <p:cNvSpPr txBox="1"/>
          <p:nvPr/>
        </p:nvSpPr>
        <p:spPr>
          <a:xfrm>
            <a:off x="4067944" y="4731990"/>
            <a:ext cx="21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0D8352E-8329-9464-17F3-6FE9F7BF8261}"/>
              </a:ext>
            </a:extLst>
          </p:cNvPr>
          <p:cNvSpPr txBox="1"/>
          <p:nvPr/>
        </p:nvSpPr>
        <p:spPr>
          <a:xfrm>
            <a:off x="395535" y="990764"/>
            <a:ext cx="30963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t-B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 resultados refletem um esforço institucional concentrado na reorganização da autarquia, no fortalecimento da </a:t>
            </a:r>
            <a:r>
              <a:rPr lang="pt-B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governança</a:t>
            </a:r>
            <a:r>
              <a:rPr lang="pt-B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orientada pelos princípios da </a:t>
            </a:r>
            <a:r>
              <a:rPr lang="pt-B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ética</a:t>
            </a:r>
            <a:r>
              <a:rPr lang="pt-B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da </a:t>
            </a:r>
            <a:r>
              <a:rPr lang="pt-B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probidade</a:t>
            </a:r>
            <a:r>
              <a:rPr lang="pt-B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 na melhoria dos serviços prestados à classe médica e à sociedade. Ainda há muitos desafios pela frente, e o CREMERJ seguirá trabalhando para alcançar a excelência em suas atividades.</a:t>
            </a:r>
            <a:endParaRPr lang="pt-BR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2286090-609A-3B61-6744-1AC68084E9A3}"/>
              </a:ext>
            </a:extLst>
          </p:cNvPr>
          <p:cNvSpPr txBox="1"/>
          <p:nvPr/>
        </p:nvSpPr>
        <p:spPr>
          <a:xfrm>
            <a:off x="395536" y="387524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CONCLUSÃO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m 6" descr="facha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73600" y="457200"/>
            <a:ext cx="4379045" cy="40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233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REMERJ">
      <a:dk1>
        <a:srgbClr val="3F3F3F"/>
      </a:dk1>
      <a:lt1>
        <a:sysClr val="window" lastClr="FFFFFF"/>
      </a:lt1>
      <a:dk2>
        <a:srgbClr val="3F3F3F"/>
      </a:dk2>
      <a:lt2>
        <a:srgbClr val="F2F2F2"/>
      </a:lt2>
      <a:accent1>
        <a:srgbClr val="18870A"/>
      </a:accent1>
      <a:accent2>
        <a:srgbClr val="009964"/>
      </a:accent2>
      <a:accent3>
        <a:srgbClr val="9BBB59"/>
      </a:accent3>
      <a:accent4>
        <a:srgbClr val="8CCFB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CREMERJ">
      <a:dk1>
        <a:srgbClr val="3F3F3F"/>
      </a:dk1>
      <a:lt1>
        <a:sysClr val="window" lastClr="FFFFFF"/>
      </a:lt1>
      <a:dk2>
        <a:srgbClr val="3F3F3F"/>
      </a:dk2>
      <a:lt2>
        <a:srgbClr val="F2F2F2"/>
      </a:lt2>
      <a:accent1>
        <a:srgbClr val="18870A"/>
      </a:accent1>
      <a:accent2>
        <a:srgbClr val="009964"/>
      </a:accent2>
      <a:accent3>
        <a:srgbClr val="9BBB59"/>
      </a:accent3>
      <a:accent4>
        <a:srgbClr val="8CCFB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1631</Words>
  <Application>Microsoft Office PowerPoint</Application>
  <PresentationFormat>Apresentação na tela (16:9)</PresentationFormat>
  <Paragraphs>192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24</vt:i4>
      </vt:variant>
    </vt:vector>
  </HeadingPairs>
  <TitlesOfParts>
    <vt:vector size="26" baseType="lpstr">
      <vt:lpstr>Tema do Office</vt:lpstr>
      <vt:lpstr>1_Tema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Lauro Jose de Souza Telles</dc:creator>
  <cp:lastModifiedBy>vchaves</cp:lastModifiedBy>
  <cp:revision>120</cp:revision>
  <dcterms:created xsi:type="dcterms:W3CDTF">2020-11-30T17:51:34Z</dcterms:created>
  <dcterms:modified xsi:type="dcterms:W3CDTF">2026-09-09T20:59:03Z</dcterms:modified>
</cp:coreProperties>
</file>

<file path=userCustomization/customUI.xml><?xml version="1.0" encoding="utf-8"?>
<mso:customUI xmlns:mso="http://schemas.microsoft.com/office/2006/01/customui">
  <mso:ribbon>
    <mso:qat>
      <mso:documentControls>
        <mso:control idQ="mso:GroupMasterLayout" visible="true"/>
      </mso:documentControls>
    </mso:qat>
  </mso:ribbon>
</mso:customUI>
</file>